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</p:sldMasterIdLst>
  <p:notesMasterIdLst>
    <p:notesMasterId r:id="rId17"/>
  </p:notesMasterIdLst>
  <p:sldIdLst>
    <p:sldId id="257" r:id="rId2"/>
    <p:sldId id="273" r:id="rId3"/>
    <p:sldId id="361" r:id="rId4"/>
    <p:sldId id="381" r:id="rId5"/>
    <p:sldId id="380" r:id="rId6"/>
    <p:sldId id="362" r:id="rId7"/>
    <p:sldId id="363" r:id="rId8"/>
    <p:sldId id="382" r:id="rId9"/>
    <p:sldId id="384" r:id="rId10"/>
    <p:sldId id="367" r:id="rId11"/>
    <p:sldId id="370" r:id="rId12"/>
    <p:sldId id="369" r:id="rId13"/>
    <p:sldId id="372" r:id="rId14"/>
    <p:sldId id="375" r:id="rId15"/>
    <p:sldId id="272" r:id="rId16"/>
  </p:sldIdLst>
  <p:sldSz cx="9144000" cy="6858000" type="screen4x3"/>
  <p:notesSz cx="6797675" cy="9928225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6E8B0D-A029-44DE-B45E-98C7120096B0}">
          <p14:sldIdLst>
            <p14:sldId id="257"/>
            <p14:sldId id="273"/>
          </p14:sldIdLst>
        </p14:section>
        <p14:section name="Раздел без заголовка" id="{6A0617B1-85B1-475D-A7ED-86BDCAB29F2C}">
          <p14:sldIdLst>
            <p14:sldId id="361"/>
            <p14:sldId id="381"/>
            <p14:sldId id="380"/>
            <p14:sldId id="362"/>
            <p14:sldId id="363"/>
            <p14:sldId id="382"/>
            <p14:sldId id="384"/>
            <p14:sldId id="367"/>
            <p14:sldId id="370"/>
            <p14:sldId id="369"/>
            <p14:sldId id="372"/>
            <p14:sldId id="375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2FA6FF"/>
    <a:srgbClr val="E9EDF4"/>
    <a:srgbClr val="4FA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0" autoAdjust="0"/>
    <p:restoredTop sz="93481" autoAdjust="0"/>
  </p:normalViewPr>
  <p:slideViewPr>
    <p:cSldViewPr>
      <p:cViewPr>
        <p:scale>
          <a:sx n="75" d="100"/>
          <a:sy n="75" d="100"/>
        </p:scale>
        <p:origin x="-118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4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84383683409929E-4"/>
          <c:y val="0"/>
          <c:w val="0.99971815616316595"/>
          <c:h val="0.99639769557768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2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7976830830865539"/>
                  <c:y val="-2.30674852552614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Налоговые и неналоговые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462827833262679"/>
                  <c:y val="9.58525743516421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738061823024367E-3"/>
                  <c:y val="-2.769136762582083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492326100255602E-2"/>
                  <c:y val="-3.7411826736920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+mn-lt"/>
                      </a:rPr>
                      <a:t>Аренда имущества, 2,4 %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867636474865535E-2"/>
                  <c:y val="-1.733960343204124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680022074254974E-3"/>
                  <c:y val="-8.664010968137832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842229570042984E-2"/>
                  <c:y val="-8.911451612353550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1401472601961904E-3"/>
                  <c:y val="-0.160050574678538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6848.1</c:v>
                </c:pt>
                <c:pt idx="1">
                  <c:v>3748.7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доховы</c:v>
                </c:pt>
              </c:strCache>
            </c:strRef>
          </c:tx>
          <c:explosion val="14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2"/>
          </c:dPt>
          <c:dLbls>
            <c:dLbl>
              <c:idx val="0"/>
              <c:layout>
                <c:manualLayout>
                  <c:x val="4.2207917069043914E-2"/>
                  <c:y val="-0.19221659025931079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23,2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98-4876-A8B4-C793DDC97DC2}"/>
                </c:ext>
              </c:extLst>
            </c:dLbl>
            <c:dLbl>
              <c:idx val="1"/>
              <c:layout>
                <c:manualLayout>
                  <c:x val="4.7603141561268865E-3"/>
                  <c:y val="-3.334163226113733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26,1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98-4876-A8B4-C793DDC97DC2}"/>
                </c:ext>
              </c:extLst>
            </c:dLbl>
            <c:dLbl>
              <c:idx val="2"/>
              <c:layout>
                <c:manualLayout>
                  <c:x val="1.0353625425635025E-2"/>
                  <c:y val="1.5411172606661475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34,3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98-4876-A8B4-C793DDC97DC2}"/>
                </c:ext>
              </c:extLst>
            </c:dLbl>
            <c:dLbl>
              <c:idx val="3"/>
              <c:layout>
                <c:manualLayout>
                  <c:x val="-3.3163456671955728E-2"/>
                  <c:y val="2.2024563204246507E-17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8,4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98-4876-A8B4-C793DDC97DC2}"/>
                </c:ext>
              </c:extLst>
            </c:dLbl>
            <c:dLbl>
              <c:idx val="4"/>
              <c:layout>
                <c:manualLayout>
                  <c:x val="-2.1878884772895006E-2"/>
                  <c:y val="-4.9752312467073553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6,9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98-4876-A8B4-C793DDC97DC2}"/>
                </c:ext>
              </c:extLst>
            </c:dLbl>
            <c:dLbl>
              <c:idx val="5"/>
              <c:layout>
                <c:manualLayout>
                  <c:x val="1.4167010988246066E-2"/>
                  <c:y val="-1.42233300242625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Единый сельскохозяйственный налог 5600,0тыс. руб. 
</c:v>
                </c:pt>
                <c:pt idx="1">
                  <c:v>Акцизы по подакцизным товарам (продукции) 4260,0 тыс. руб.</c:v>
                </c:pt>
                <c:pt idx="2">
                  <c:v>НДФЛ 3800,0 тыс. руб.</c:v>
                </c:pt>
                <c:pt idx="3">
                  <c:v>Земельный налог 1366,0 тыс. руб.</c:v>
                </c:pt>
                <c:pt idx="4">
                  <c:v>Налоги на имущество физических лиц 1122,0тыс. руб.</c:v>
                </c:pt>
                <c:pt idx="5">
                  <c:v>Государственная пошлина  20,0 тыс. руб.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9.8000000000000007</c:v>
                </c:pt>
                <c:pt idx="1">
                  <c:v>32.1</c:v>
                </c:pt>
                <c:pt idx="2">
                  <c:v>40.1</c:v>
                </c:pt>
                <c:pt idx="3">
                  <c:v>13.2</c:v>
                </c:pt>
                <c:pt idx="4">
                  <c:v>4.5999999999999996</c:v>
                </c:pt>
                <c:pt idx="5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98-4876-A8B4-C793DDC97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92030705040889"/>
          <c:y val="1.4464026062200781E-3"/>
          <c:w val="0.39557226310087817"/>
          <c:h val="0.99855359739377991"/>
        </c:manualLayout>
      </c:layout>
      <c:overlay val="0"/>
      <c:txPr>
        <a:bodyPr/>
        <a:lstStyle/>
        <a:p>
          <a:pPr>
            <a:defRPr sz="13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024934383202488E-2"/>
          <c:y val="0.21637680384650371"/>
          <c:w val="0.28676228418995314"/>
          <c:h val="0.947927618223451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cene3d>
                <a:camera prst="orthographicFront"/>
                <a:lightRig rig="balanced" dir="t">
                  <a:rot lat="0" lon="0" rev="19200000"/>
                </a:lightRig>
              </a:scene3d>
              <a:sp3d prstMaterial="matte">
                <a:bevelT h="6985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05-443C-A2B4-885E6AEFE512}"/>
              </c:ext>
            </c:extLst>
          </c:dPt>
          <c:dPt>
            <c:idx val="1"/>
            <c:bubble3D val="0"/>
            <c:explosion val="2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3.1037703259570785E-2"/>
                  <c:y val="-0.16280313583391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05-443C-A2B4-885E6AEFE512}"/>
                </c:ext>
              </c:extLst>
            </c:dLbl>
            <c:dLbl>
              <c:idx val="1"/>
              <c:layout>
                <c:manualLayout>
                  <c:x val="3.8566564769461131E-2"/>
                  <c:y val="-0.101332967364401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405-443C-A2B4-885E6AEFE512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405-443C-A2B4-885E6AEFE51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405-443C-A2B4-885E6AEFE51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9B-4956-B612-AFB9391CF9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Доходы от использования имущества, находящегося в муниципальной собственности 105,0 тыс. руб.</c:v>
                </c:pt>
                <c:pt idx="1">
                  <c:v>Доходы от продажи материальных и нематериальных активов 300,0 тыс. руб.</c:v>
                </c:pt>
                <c:pt idx="2">
                  <c:v>Доходы от компенсации затрат государства</c:v>
                </c:pt>
                <c:pt idx="3">
                  <c:v>Инициативные платежи (мест.иниц.) 500,0 тыс. 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16.7</c:v>
                </c:pt>
                <c:pt idx="1">
                  <c:v>8.1</c:v>
                </c:pt>
                <c:pt idx="3">
                  <c:v>75.2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05-443C-A2B4-885E6AEFE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48074272483127722"/>
          <c:y val="4.6912878626021733E-2"/>
          <c:w val="0.39699889988739573"/>
          <c:h val="0.71442135684045405"/>
        </c:manualLayout>
      </c:layout>
      <c:overlay val="0"/>
      <c:txPr>
        <a:bodyPr/>
        <a:lstStyle/>
        <a:p>
          <a:pPr>
            <a:defRPr sz="11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916996743564074E-2"/>
          <c:y val="0.17702906087182807"/>
          <c:w val="0.4895134955529295"/>
          <c:h val="0.683151119533595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rgbClr val="D38D2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9CC-4D95-BA94-485B9F3F02B7}"/>
              </c:ext>
            </c:extLst>
          </c:dPt>
          <c:dPt>
            <c:idx val="1"/>
            <c:bubble3D val="0"/>
            <c:explosion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CC-4D95-BA94-485B9F3F02B7}"/>
              </c:ext>
            </c:extLst>
          </c:dPt>
          <c:dPt>
            <c:idx val="2"/>
            <c:bubble3D val="0"/>
            <c:explosion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CC-4D95-BA94-485B9F3F02B7}"/>
              </c:ext>
            </c:extLst>
          </c:dPt>
          <c:dPt>
            <c:idx val="3"/>
            <c:bubble3D val="0"/>
            <c:explosion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9CC-4D95-BA94-485B9F3F02B7}"/>
              </c:ext>
            </c:extLst>
          </c:dPt>
          <c:dPt>
            <c:idx val="4"/>
            <c:bubble3D val="0"/>
            <c:spPr>
              <a:solidFill>
                <a:srgbClr val="8B816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CC-4D95-BA94-485B9F3F02B7}"/>
              </c:ext>
            </c:extLst>
          </c:dPt>
          <c:dPt>
            <c:idx val="5"/>
            <c:bubble3D val="0"/>
            <c:explosion val="7"/>
          </c:dPt>
          <c:dLbls>
            <c:dLbl>
              <c:idx val="0"/>
              <c:layout>
                <c:manualLayout>
                  <c:x val="7.4942397306971983E-2"/>
                  <c:y val="-0.291010875334843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CC-4D95-BA94-485B9F3F02B7}"/>
                </c:ext>
              </c:extLst>
            </c:dLbl>
            <c:dLbl>
              <c:idx val="1"/>
              <c:layout>
                <c:manualLayout>
                  <c:x val="-2.9709219529244889E-3"/>
                  <c:y val="-0.263956826687290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CC-4D95-BA94-485B9F3F02B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CC-4D95-BA94-485B9F3F02B7}"/>
                </c:ext>
              </c:extLst>
            </c:dLbl>
            <c:dLbl>
              <c:idx val="3"/>
              <c:layout>
                <c:manualLayout>
                  <c:x val="-1.4321408766677294E-2"/>
                  <c:y val="-0.201942954852851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CC-4D95-BA94-485B9F3F02B7}"/>
                </c:ext>
              </c:extLst>
            </c:dLbl>
            <c:dLbl>
              <c:idx val="4"/>
              <c:layout>
                <c:manualLayout>
                  <c:x val="6.8224525348767107E-2"/>
                  <c:y val="-0.141743014599423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9CC-4D95-BA94-485B9F3F02B7}"/>
                </c:ext>
              </c:extLst>
            </c:dLbl>
            <c:dLbl>
              <c:idx val="5"/>
              <c:layout>
                <c:manualLayout>
                  <c:x val="7.3501308656926709E-2"/>
                  <c:y val="-0.131872178811407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CC-4D95-BA94-485B9F3F02B7}"/>
                </c:ext>
              </c:extLst>
            </c:dLbl>
            <c:dLbl>
              <c:idx val="6"/>
              <c:layout>
                <c:manualLayout>
                  <c:x val="3.7471141913245153E-2"/>
                  <c:y val="-2.05928052841585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CC-4D95-BA94-485B9F3F02B7}"/>
                </c:ext>
              </c:extLst>
            </c:dLbl>
            <c:dLbl>
              <c:idx val="7"/>
              <c:layout>
                <c:manualLayout>
                  <c:x val="-6.9177702265342811E-2"/>
                  <c:y val="-3.64682815484464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9CC-4D95-BA94-485B9F3F02B7}"/>
                </c:ext>
              </c:extLst>
            </c:dLbl>
            <c:dLbl>
              <c:idx val="8"/>
              <c:layout>
                <c:manualLayout>
                  <c:x val="6.9177702265342783E-2"/>
                  <c:y val="-4.3657559726791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9CC-4D95-BA94-485B9F3F0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2060"/>
                    </a:solidFill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 cap="flat" cmpd="sng" algn="ctr">
                  <a:solidFill>
                    <a:schemeClr val="dk1"/>
                  </a:solidFill>
                  <a:prstDash val="solid"/>
                </a:ln>
                <a:effectLst>
                  <a:outerShdw blurRad="130000" dist="101600" dir="2700000" algn="tl" rotWithShape="0">
                    <a:srgbClr val="000000">
                      <a:alpha val="35000"/>
                    </a:srgbClr>
                  </a:outerShdw>
                </a:effectLst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Национальная экономика 17457,6 тыс. руб. (ремонт дорог)</c:v>
                </c:pt>
                <c:pt idx="1">
                  <c:v>Общегосударственные вопросы 7999,2 тыс. руб.</c:v>
                </c:pt>
                <c:pt idx="3">
                  <c:v>Жилищно-коммунальное хозяйство 4904,1 тыс. руб.</c:v>
                </c:pt>
                <c:pt idx="4">
                  <c:v>Социальная политика 219,7 тыс. 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0.63400000000000001</c:v>
                </c:pt>
                <c:pt idx="1">
                  <c:v>0.26200000000000001</c:v>
                </c:pt>
                <c:pt idx="2">
                  <c:v>0</c:v>
                </c:pt>
                <c:pt idx="3">
                  <c:v>9.5000000000000001E-2</c:v>
                </c:pt>
                <c:pt idx="4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9CC-4D95-BA94-485B9F3F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452309600176485"/>
          <c:y val="2.1174697740932225E-2"/>
          <c:w val="0.30753517214081388"/>
          <c:h val="0.94871908657260062"/>
        </c:manualLayout>
      </c:layout>
      <c:overlay val="0"/>
      <c:txPr>
        <a:bodyPr/>
        <a:lstStyle/>
        <a:p>
          <a:pPr>
            <a:defRPr sz="1000" b="1" kern="0" baseline="0">
              <a:solidFill>
                <a:srgbClr val="002060"/>
              </a:solidFill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5F3F2-631C-47D3-B7A4-B4D16C4865A8}" type="doc">
      <dgm:prSet loTypeId="urn:microsoft.com/office/officeart/2005/8/layout/targe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462CAD-B18D-4EA6-B3BC-72EA3C9C55B5}">
      <dgm:prSet phldrT="[Текст]"/>
      <dgm:spPr>
        <a:solidFill>
          <a:srgbClr val="CCD0B1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Bookman Old Style" pitchFamily="18" charset="0"/>
            </a:rPr>
            <a:t>Налоговые и неналоговые доходы </a:t>
          </a:r>
          <a:endParaRPr lang="ru-RU" dirty="0">
            <a:latin typeface="Bookman Old Style" pitchFamily="18" charset="0"/>
          </a:endParaRPr>
        </a:p>
      </dgm:t>
    </dgm:pt>
    <dgm:pt modelId="{79058353-9A81-40EA-8FF3-4DEE4884A07E}" type="par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72CDCA9-0E50-4027-A488-D43EC51FCC9E}" type="sib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40B1F3A-BC24-40B2-BDF7-4B4990A68949}">
      <dgm:prSet phldrT="[Текст]" custT="1"/>
      <dgm:spPr/>
      <dgm:t>
        <a:bodyPr/>
        <a:lstStyle/>
        <a:p>
          <a:r>
            <a:rPr lang="ru-RU" sz="1800" dirty="0" smtClean="0">
              <a:latin typeface="Bookman Old Style" panose="02050604050505020204" pitchFamily="18" charset="0"/>
            </a:rPr>
            <a:t>13356,4</a:t>
          </a:r>
          <a:endParaRPr lang="ru-RU" sz="1800" dirty="0">
            <a:latin typeface="Bookman Old Style" pitchFamily="18" charset="0"/>
          </a:endParaRPr>
        </a:p>
      </dgm:t>
    </dgm:pt>
    <dgm:pt modelId="{51147A97-FA81-4262-A139-A2EEF3309741}" type="par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28C645E-ED93-4C83-A4F4-8B2CE9F15B61}" type="sib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9DB533D-7A03-4A5E-8F6E-CAC3A7ED7D19}">
      <dgm:prSet phldrT="[Текст]" custT="1"/>
      <dgm:spPr/>
      <dgm:t>
        <a:bodyPr/>
        <a:lstStyle/>
        <a:p>
          <a:pPr rtl="0"/>
          <a:r>
            <a:rPr lang="ru-RU" sz="1800" dirty="0" smtClean="0">
              <a:latin typeface="Bookman Old Style" pitchFamily="18" charset="0"/>
            </a:rPr>
            <a:t>17224,2</a:t>
          </a:r>
          <a:endParaRPr lang="ru-RU" sz="1800" dirty="0">
            <a:latin typeface="Bookman Old Style" pitchFamily="18" charset="0"/>
          </a:endParaRPr>
        </a:p>
      </dgm:t>
    </dgm:pt>
    <dgm:pt modelId="{30BA0F94-2A7F-4A7E-B93F-FBC1B37DA155}" type="sib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980D6A6-C6F3-403F-AE91-5FD899CD7E30}" type="par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07E3DC7-FB65-4DFB-BD7D-4E0FAA92A649}">
      <dgm:prSet phldrT="[Текст]"/>
      <dgm:spPr>
        <a:solidFill>
          <a:srgbClr val="D49AA4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gm:spPr>
      <dgm:t>
        <a:bodyPr/>
        <a:lstStyle/>
        <a:p>
          <a:pPr rtl="0"/>
          <a:r>
            <a:rPr lang="ru-RU" dirty="0" smtClean="0">
              <a:latin typeface="Bookman Old Style" panose="02050604050505020204" pitchFamily="18" charset="0"/>
            </a:rPr>
            <a:t>Безвозмездные поступления </a:t>
          </a:r>
          <a:endParaRPr lang="ru-RU" dirty="0">
            <a:latin typeface="Bookman Old Style" pitchFamily="18" charset="0"/>
          </a:endParaRPr>
        </a:p>
      </dgm:t>
    </dgm:pt>
    <dgm:pt modelId="{491CC1FC-FB32-4DBB-8670-CD1D4747D241}" type="sib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402C4D9-5CC0-4B6F-BA19-C63F2A4F04EB}" type="par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B5B1CDE-FAFB-4A21-B4FA-D58A3F4B3226}" type="pres">
      <dgm:prSet presAssocID="{4435F3F2-631C-47D3-B7A4-B4D16C4865A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E48F0-9605-4BF2-87CA-29E22369B21F}" type="pres">
      <dgm:prSet presAssocID="{B9462CAD-B18D-4EA6-B3BC-72EA3C9C55B5}" presName="circle1" presStyleLbl="node1" presStyleIdx="0" presStyleCnt="2" custLinFactNeighborX="1003" custLinFactNeighborY="-2778"/>
      <dgm:spPr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</a:gradFill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gm:spPr>
      <dgm:t>
        <a:bodyPr/>
        <a:lstStyle/>
        <a:p>
          <a:endParaRPr lang="ru-RU"/>
        </a:p>
      </dgm:t>
    </dgm:pt>
    <dgm:pt modelId="{2A2ADB24-47A4-4AC6-A3FA-4E4FF8B9B8A1}" type="pres">
      <dgm:prSet presAssocID="{B9462CAD-B18D-4EA6-B3BC-72EA3C9C55B5}" presName="space" presStyleCnt="0"/>
      <dgm:spPr/>
      <dgm:t>
        <a:bodyPr/>
        <a:lstStyle/>
        <a:p>
          <a:endParaRPr lang="ru-RU"/>
        </a:p>
      </dgm:t>
    </dgm:pt>
    <dgm:pt modelId="{DA56BA5B-81F7-4210-AC1F-47E9E732EF6C}" type="pres">
      <dgm:prSet presAssocID="{B9462CAD-B18D-4EA6-B3BC-72EA3C9C55B5}" presName="rect1" presStyleLbl="alignAcc1" presStyleIdx="0" presStyleCnt="2" custLinFactNeighborX="-348" custLinFactNeighborY="-2778"/>
      <dgm:spPr/>
      <dgm:t>
        <a:bodyPr/>
        <a:lstStyle/>
        <a:p>
          <a:endParaRPr lang="ru-RU"/>
        </a:p>
      </dgm:t>
    </dgm:pt>
    <dgm:pt modelId="{85D3E8AB-CED1-4A18-AC1D-43AF1ED3E06A}" type="pres">
      <dgm:prSet presAssocID="{607E3DC7-FB65-4DFB-BD7D-4E0FAA92A649}" presName="vertSpace2" presStyleLbl="node1" presStyleIdx="0" presStyleCnt="2"/>
      <dgm:spPr/>
    </dgm:pt>
    <dgm:pt modelId="{EF14ED78-5A5F-413D-9803-701BFC445EE0}" type="pres">
      <dgm:prSet presAssocID="{607E3DC7-FB65-4DFB-BD7D-4E0FAA92A649}" presName="circle2" presStyleLbl="node1" presStyleIdx="1" presStyleCnt="2"/>
      <dgm:spPr/>
    </dgm:pt>
    <dgm:pt modelId="{E2B68CC3-F129-4B04-8DCA-A97480A3F7F5}" type="pres">
      <dgm:prSet presAssocID="{607E3DC7-FB65-4DFB-BD7D-4E0FAA92A649}" presName="rect2" presStyleLbl="alignAcc1" presStyleIdx="1" presStyleCnt="2" custLinFactNeighborX="-348" custLinFactNeighborY="-585"/>
      <dgm:spPr/>
      <dgm:t>
        <a:bodyPr/>
        <a:lstStyle/>
        <a:p>
          <a:endParaRPr lang="ru-RU"/>
        </a:p>
      </dgm:t>
    </dgm:pt>
    <dgm:pt modelId="{4A382167-EAF9-495E-9434-47605C07D090}" type="pres">
      <dgm:prSet presAssocID="{B9462CAD-B18D-4EA6-B3BC-72EA3C9C55B5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41F8F-AC01-42EB-B8EB-E9741595CADA}" type="pres">
      <dgm:prSet presAssocID="{B9462CAD-B18D-4EA6-B3BC-72EA3C9C55B5}" presName="rect1ChTx" presStyleLbl="alignAcc1" presStyleIdx="1" presStyleCnt="2" custScaleX="12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6578-CD16-45AD-976B-21283EE7BE0E}" type="pres">
      <dgm:prSet presAssocID="{607E3DC7-FB65-4DFB-BD7D-4E0FAA92A649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6C023-F978-411E-A710-6EC80A4DCAA8}" type="pres">
      <dgm:prSet presAssocID="{607E3DC7-FB65-4DFB-BD7D-4E0FAA92A649}" presName="rect2ChTx" presStyleLbl="alignAcc1" presStyleIdx="1" presStyleCnt="2" custScaleX="117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88D44-7B86-4915-B416-A0DB6C197B12}" type="presOf" srcId="{B9462CAD-B18D-4EA6-B3BC-72EA3C9C55B5}" destId="{4A382167-EAF9-495E-9434-47605C07D090}" srcOrd="1" destOrd="0" presId="urn:microsoft.com/office/officeart/2005/8/layout/target3"/>
    <dgm:cxn modelId="{C2F4839D-F4C8-4AAB-8D4E-345761F21F89}" srcId="{4435F3F2-631C-47D3-B7A4-B4D16C4865A8}" destId="{607E3DC7-FB65-4DFB-BD7D-4E0FAA92A649}" srcOrd="1" destOrd="0" parTransId="{8402C4D9-5CC0-4B6F-BA19-C63F2A4F04EB}" sibTransId="{491CC1FC-FB32-4DBB-8670-CD1D4747D241}"/>
    <dgm:cxn modelId="{FDCF5459-37F8-46FA-9B32-FF6D342F78B1}" srcId="{B9462CAD-B18D-4EA6-B3BC-72EA3C9C55B5}" destId="{49DB533D-7A03-4A5E-8F6E-CAC3A7ED7D19}" srcOrd="0" destOrd="0" parTransId="{8980D6A6-C6F3-403F-AE91-5FD899CD7E30}" sibTransId="{30BA0F94-2A7F-4A7E-B93F-FBC1B37DA155}"/>
    <dgm:cxn modelId="{AC9DCD38-108D-4DA9-B1A5-85CF07AE9D8E}" type="presOf" srcId="{B9462CAD-B18D-4EA6-B3BC-72EA3C9C55B5}" destId="{DA56BA5B-81F7-4210-AC1F-47E9E732EF6C}" srcOrd="0" destOrd="0" presId="urn:microsoft.com/office/officeart/2005/8/layout/target3"/>
    <dgm:cxn modelId="{DAFE9561-91F8-46E7-A986-1AADD12B0965}" type="presOf" srcId="{607E3DC7-FB65-4DFB-BD7D-4E0FAA92A649}" destId="{56D16578-CD16-45AD-976B-21283EE7BE0E}" srcOrd="1" destOrd="0" presId="urn:microsoft.com/office/officeart/2005/8/layout/target3"/>
    <dgm:cxn modelId="{130D2871-BF5C-4BF0-BDEF-2AE1E18002E7}" type="presOf" srcId="{240B1F3A-BC24-40B2-BDF7-4B4990A68949}" destId="{BA96C023-F978-411E-A710-6EC80A4DCAA8}" srcOrd="0" destOrd="0" presId="urn:microsoft.com/office/officeart/2005/8/layout/target3"/>
    <dgm:cxn modelId="{AA4554C5-CDE6-4D2B-B41E-37E3849DC107}" type="presOf" srcId="{49DB533D-7A03-4A5E-8F6E-CAC3A7ED7D19}" destId="{DC841F8F-AC01-42EB-B8EB-E9741595CADA}" srcOrd="0" destOrd="0" presId="urn:microsoft.com/office/officeart/2005/8/layout/target3"/>
    <dgm:cxn modelId="{5A39F23A-3ECB-419D-B27E-61161627A2B5}" type="presOf" srcId="{607E3DC7-FB65-4DFB-BD7D-4E0FAA92A649}" destId="{E2B68CC3-F129-4B04-8DCA-A97480A3F7F5}" srcOrd="0" destOrd="0" presId="urn:microsoft.com/office/officeart/2005/8/layout/target3"/>
    <dgm:cxn modelId="{14BF2D53-67C7-4858-AEDD-2DC404BFF470}" srcId="{4435F3F2-631C-47D3-B7A4-B4D16C4865A8}" destId="{B9462CAD-B18D-4EA6-B3BC-72EA3C9C55B5}" srcOrd="0" destOrd="0" parTransId="{79058353-9A81-40EA-8FF3-4DEE4884A07E}" sibTransId="{772CDCA9-0E50-4027-A488-D43EC51FCC9E}"/>
    <dgm:cxn modelId="{69BCC405-24AD-4E14-A2F3-2A144DE5A609}" type="presOf" srcId="{4435F3F2-631C-47D3-B7A4-B4D16C4865A8}" destId="{6B5B1CDE-FAFB-4A21-B4FA-D58A3F4B3226}" srcOrd="0" destOrd="0" presId="urn:microsoft.com/office/officeart/2005/8/layout/target3"/>
    <dgm:cxn modelId="{BD0DBC9E-C2D2-4C4A-9441-184085E308B3}" srcId="{607E3DC7-FB65-4DFB-BD7D-4E0FAA92A649}" destId="{240B1F3A-BC24-40B2-BDF7-4B4990A68949}" srcOrd="0" destOrd="0" parTransId="{51147A97-FA81-4262-A139-A2EEF3309741}" sibTransId="{728C645E-ED93-4C83-A4F4-8B2CE9F15B61}"/>
    <dgm:cxn modelId="{174CEBF9-9372-4249-87EB-C2187BD46604}" type="presParOf" srcId="{6B5B1CDE-FAFB-4A21-B4FA-D58A3F4B3226}" destId="{61DE48F0-9605-4BF2-87CA-29E22369B21F}" srcOrd="0" destOrd="0" presId="urn:microsoft.com/office/officeart/2005/8/layout/target3"/>
    <dgm:cxn modelId="{CF008BAE-1F4F-463E-B9FB-96B21569E961}" type="presParOf" srcId="{6B5B1CDE-FAFB-4A21-B4FA-D58A3F4B3226}" destId="{2A2ADB24-47A4-4AC6-A3FA-4E4FF8B9B8A1}" srcOrd="1" destOrd="0" presId="urn:microsoft.com/office/officeart/2005/8/layout/target3"/>
    <dgm:cxn modelId="{6026B8F0-8E2E-48CC-B4DF-52571F7484BE}" type="presParOf" srcId="{6B5B1CDE-FAFB-4A21-B4FA-D58A3F4B3226}" destId="{DA56BA5B-81F7-4210-AC1F-47E9E732EF6C}" srcOrd="2" destOrd="0" presId="urn:microsoft.com/office/officeart/2005/8/layout/target3"/>
    <dgm:cxn modelId="{33CA3AF3-0987-4860-BD12-74BBA4DE33CA}" type="presParOf" srcId="{6B5B1CDE-FAFB-4A21-B4FA-D58A3F4B3226}" destId="{85D3E8AB-CED1-4A18-AC1D-43AF1ED3E06A}" srcOrd="3" destOrd="0" presId="urn:microsoft.com/office/officeart/2005/8/layout/target3"/>
    <dgm:cxn modelId="{E77C6AAA-DE3C-4E56-A8F8-80D7304EA6E3}" type="presParOf" srcId="{6B5B1CDE-FAFB-4A21-B4FA-D58A3F4B3226}" destId="{EF14ED78-5A5F-413D-9803-701BFC445EE0}" srcOrd="4" destOrd="0" presId="urn:microsoft.com/office/officeart/2005/8/layout/target3"/>
    <dgm:cxn modelId="{86C732CE-F299-4E9C-816B-FDF4DB69195B}" type="presParOf" srcId="{6B5B1CDE-FAFB-4A21-B4FA-D58A3F4B3226}" destId="{E2B68CC3-F129-4B04-8DCA-A97480A3F7F5}" srcOrd="5" destOrd="0" presId="urn:microsoft.com/office/officeart/2005/8/layout/target3"/>
    <dgm:cxn modelId="{1567D06B-8842-4BD4-A1E4-1108055D2C52}" type="presParOf" srcId="{6B5B1CDE-FAFB-4A21-B4FA-D58A3F4B3226}" destId="{4A382167-EAF9-495E-9434-47605C07D090}" srcOrd="6" destOrd="0" presId="urn:microsoft.com/office/officeart/2005/8/layout/target3"/>
    <dgm:cxn modelId="{948FE579-CA97-477E-B6E1-7870A64105BD}" type="presParOf" srcId="{6B5B1CDE-FAFB-4A21-B4FA-D58A3F4B3226}" destId="{DC841F8F-AC01-42EB-B8EB-E9741595CADA}" srcOrd="7" destOrd="0" presId="urn:microsoft.com/office/officeart/2005/8/layout/target3"/>
    <dgm:cxn modelId="{1E41C8BA-1FCE-47D9-ADB6-CE3D1ACE3048}" type="presParOf" srcId="{6B5B1CDE-FAFB-4A21-B4FA-D58A3F4B3226}" destId="{56D16578-CD16-45AD-976B-21283EE7BE0E}" srcOrd="8" destOrd="0" presId="urn:microsoft.com/office/officeart/2005/8/layout/target3"/>
    <dgm:cxn modelId="{2900C6B6-4B9E-4D79-8C20-2F177EB3D2B8}" type="presParOf" srcId="{6B5B1CDE-FAFB-4A21-B4FA-D58A3F4B3226}" destId="{BA96C023-F978-411E-A710-6EC80A4DCAA8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34D88-E766-4BFF-BF91-468656B5D456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6F1E9E2-FC0C-4644-8871-4F2D4A79CDBD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Налоговые доходы на 2023 год предусмотрено в сумме 16319,2 тыс. руб.</a:t>
          </a:r>
          <a:endParaRPr lang="ru-RU" sz="2000" dirty="0">
            <a:solidFill>
              <a:schemeClr val="tx1"/>
            </a:solidFill>
          </a:endParaRPr>
        </a:p>
      </dgm:t>
    </dgm:pt>
    <dgm:pt modelId="{5631AA47-62BC-43CC-9AA0-BCB49E9FCD51}" type="parTrans" cxnId="{F6FE8FD0-3F88-4282-8C6E-F621EFE2850A}">
      <dgm:prSet/>
      <dgm:spPr/>
      <dgm:t>
        <a:bodyPr/>
        <a:lstStyle/>
        <a:p>
          <a:endParaRPr lang="ru-RU"/>
        </a:p>
      </dgm:t>
    </dgm:pt>
    <dgm:pt modelId="{8EE9D757-A4AB-4C60-9381-F79A0DCBFEA8}" type="sibTrans" cxnId="{F6FE8FD0-3F88-4282-8C6E-F621EFE2850A}">
      <dgm:prSet/>
      <dgm:spPr/>
      <dgm:t>
        <a:bodyPr/>
        <a:lstStyle/>
        <a:p>
          <a:endParaRPr lang="ru-RU"/>
        </a:p>
      </dgm:t>
    </dgm:pt>
    <dgm:pt modelId="{D69B666B-7482-4A01-A5D0-7AA97445079D}" type="pres">
      <dgm:prSet presAssocID="{EB134D88-E766-4BFF-BF91-468656B5D4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AB5FE-EB91-4AA7-A831-AA7B5D15F39C}" type="pres">
      <dgm:prSet presAssocID="{36F1E9E2-FC0C-4644-8871-4F2D4A79CDBD}" presName="roof" presStyleLbl="dkBgShp" presStyleIdx="0" presStyleCnt="2" custScaleY="333333"/>
      <dgm:spPr/>
      <dgm:t>
        <a:bodyPr/>
        <a:lstStyle/>
        <a:p>
          <a:endParaRPr lang="ru-RU"/>
        </a:p>
      </dgm:t>
    </dgm:pt>
    <dgm:pt modelId="{B9749E94-6F31-4213-85DB-5D62F3D3492D}" type="pres">
      <dgm:prSet presAssocID="{36F1E9E2-FC0C-4644-8871-4F2D4A79CDBD}" presName="pillars" presStyleCnt="0"/>
      <dgm:spPr/>
    </dgm:pt>
    <dgm:pt modelId="{03CB85FE-ED40-4FD7-ACB1-02FF38EF2018}" type="pres">
      <dgm:prSet presAssocID="{36F1E9E2-FC0C-4644-8871-4F2D4A79CDBD}" presName="pillar1" presStyleLbl="node1" presStyleIdx="0" presStyleCnt="1" custFlipVert="1" custScaleY="31394" custLinFactNeighborY="12787">
        <dgm:presLayoutVars>
          <dgm:bulletEnabled val="1"/>
        </dgm:presLayoutVars>
      </dgm:prSet>
      <dgm:spPr/>
    </dgm:pt>
    <dgm:pt modelId="{1EBAB533-CBF5-428A-8BF1-4F71DD383503}" type="pres">
      <dgm:prSet presAssocID="{36F1E9E2-FC0C-4644-8871-4F2D4A79CDBD}" presName="base" presStyleLbl="dkBgShp" presStyleIdx="1" presStyleCnt="2"/>
      <dgm:spPr/>
    </dgm:pt>
  </dgm:ptLst>
  <dgm:cxnLst>
    <dgm:cxn modelId="{FA29D2CF-F942-4C19-B2F8-C725008AB8E4}" type="presOf" srcId="{EB134D88-E766-4BFF-BF91-468656B5D456}" destId="{D69B666B-7482-4A01-A5D0-7AA97445079D}" srcOrd="0" destOrd="0" presId="urn:microsoft.com/office/officeart/2005/8/layout/hList3"/>
    <dgm:cxn modelId="{F6FE8FD0-3F88-4282-8C6E-F621EFE2850A}" srcId="{EB134D88-E766-4BFF-BF91-468656B5D456}" destId="{36F1E9E2-FC0C-4644-8871-4F2D4A79CDBD}" srcOrd="0" destOrd="0" parTransId="{5631AA47-62BC-43CC-9AA0-BCB49E9FCD51}" sibTransId="{8EE9D757-A4AB-4C60-9381-F79A0DCBFEA8}"/>
    <dgm:cxn modelId="{162097AE-AC2D-45F1-B98B-9483AD086EF9}" type="presOf" srcId="{36F1E9E2-FC0C-4644-8871-4F2D4A79CDBD}" destId="{A57AB5FE-EB91-4AA7-A831-AA7B5D15F39C}" srcOrd="0" destOrd="0" presId="urn:microsoft.com/office/officeart/2005/8/layout/hList3"/>
    <dgm:cxn modelId="{02F35B22-DDBC-44D5-A1D1-87D42350BAE5}" type="presParOf" srcId="{D69B666B-7482-4A01-A5D0-7AA97445079D}" destId="{A57AB5FE-EB91-4AA7-A831-AA7B5D15F39C}" srcOrd="0" destOrd="0" presId="urn:microsoft.com/office/officeart/2005/8/layout/hList3"/>
    <dgm:cxn modelId="{0717084B-A131-4B4E-B73B-F561DC7563B0}" type="presParOf" srcId="{D69B666B-7482-4A01-A5D0-7AA97445079D}" destId="{B9749E94-6F31-4213-85DB-5D62F3D3492D}" srcOrd="1" destOrd="0" presId="urn:microsoft.com/office/officeart/2005/8/layout/hList3"/>
    <dgm:cxn modelId="{E2F82408-DD1C-441C-8978-0B64B08304CA}" type="presParOf" srcId="{B9749E94-6F31-4213-85DB-5D62F3D3492D}" destId="{03CB85FE-ED40-4FD7-ACB1-02FF38EF2018}" srcOrd="0" destOrd="0" presId="urn:microsoft.com/office/officeart/2005/8/layout/hList3"/>
    <dgm:cxn modelId="{C67C1D7B-1A95-41FE-9119-A93D1E134790}" type="presParOf" srcId="{D69B666B-7482-4A01-A5D0-7AA97445079D}" destId="{1EBAB533-CBF5-428A-8BF1-4F71DD38350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48F0-9605-4BF2-87CA-29E22369B21F}">
      <dsp:nvSpPr>
        <dsp:cNvPr id="0" name=""/>
        <dsp:cNvSpPr/>
      </dsp:nvSpPr>
      <dsp:spPr>
        <a:xfrm>
          <a:off x="-66006" y="294027"/>
          <a:ext cx="2376264" cy="23762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6BA5B-81F7-4210-AC1F-47E9E732EF6C}">
      <dsp:nvSpPr>
        <dsp:cNvPr id="0" name=""/>
        <dsp:cNvSpPr/>
      </dsp:nvSpPr>
      <dsp:spPr>
        <a:xfrm>
          <a:off x="1088644" y="294027"/>
          <a:ext cx="2772307" cy="2376264"/>
        </a:xfrm>
        <a:prstGeom prst="rect">
          <a:avLst/>
        </a:prstGeom>
        <a:solidFill>
          <a:srgbClr val="CCD0B1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latin typeface="Bookman Old Style" pitchFamily="18" charset="0"/>
            </a:rPr>
            <a:t>Налоговые и неналоговые доходы </a:t>
          </a:r>
          <a:endParaRPr lang="ru-RU" sz="1300" kern="1200" dirty="0">
            <a:latin typeface="Bookman Old Style" pitchFamily="18" charset="0"/>
          </a:endParaRPr>
        </a:p>
      </dsp:txBody>
      <dsp:txXfrm>
        <a:off x="1088644" y="294027"/>
        <a:ext cx="1386153" cy="1128725"/>
      </dsp:txXfrm>
    </dsp:sp>
    <dsp:sp modelId="{EF14ED78-5A5F-413D-9803-701BFC445EE0}">
      <dsp:nvSpPr>
        <dsp:cNvPr id="0" name=""/>
        <dsp:cNvSpPr/>
      </dsp:nvSpPr>
      <dsp:spPr>
        <a:xfrm>
          <a:off x="533929" y="1488765"/>
          <a:ext cx="1128725" cy="11287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277527"/>
                <a:satOff val="-26527"/>
                <a:lumOff val="-26668"/>
                <a:alphaOff val="0"/>
                <a:shade val="60000"/>
              </a:schemeClr>
            </a:gs>
            <a:gs pos="33000">
              <a:schemeClr val="accent5">
                <a:hueOff val="-277527"/>
                <a:satOff val="-26527"/>
                <a:lumOff val="-26668"/>
                <a:alphaOff val="0"/>
                <a:tint val="86500"/>
              </a:schemeClr>
            </a:gs>
            <a:gs pos="46750">
              <a:schemeClr val="accent5">
                <a:hueOff val="-277527"/>
                <a:satOff val="-26527"/>
                <a:lumOff val="-26668"/>
                <a:alphaOff val="0"/>
                <a:tint val="71000"/>
                <a:satMod val="112000"/>
              </a:schemeClr>
            </a:gs>
            <a:gs pos="53000">
              <a:schemeClr val="accent5">
                <a:hueOff val="-277527"/>
                <a:satOff val="-26527"/>
                <a:lumOff val="-26668"/>
                <a:alphaOff val="0"/>
                <a:tint val="71000"/>
                <a:satMod val="112000"/>
              </a:schemeClr>
            </a:gs>
            <a:gs pos="68000">
              <a:schemeClr val="accent5">
                <a:hueOff val="-277527"/>
                <a:satOff val="-26527"/>
                <a:lumOff val="-26668"/>
                <a:alphaOff val="0"/>
                <a:tint val="86000"/>
              </a:schemeClr>
            </a:gs>
            <a:gs pos="100000">
              <a:schemeClr val="accent5">
                <a:hueOff val="-277527"/>
                <a:satOff val="-26527"/>
                <a:lumOff val="-266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B68CC3-F129-4B04-8DCA-A97480A3F7F5}">
      <dsp:nvSpPr>
        <dsp:cNvPr id="0" name=""/>
        <dsp:cNvSpPr/>
      </dsp:nvSpPr>
      <dsp:spPr>
        <a:xfrm>
          <a:off x="1088644" y="1482162"/>
          <a:ext cx="2772307" cy="1128725"/>
        </a:xfrm>
        <a:prstGeom prst="rect">
          <a:avLst/>
        </a:prstGeom>
        <a:solidFill>
          <a:srgbClr val="D49AA4"/>
        </a:solidFill>
        <a:ln w="9525" cap="flat" cmpd="sng" algn="ctr">
          <a:solidFill>
            <a:schemeClr val="accent5">
              <a:hueOff val="-277527"/>
              <a:satOff val="-26527"/>
              <a:lumOff val="-2666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Bookman Old Style" panose="02050604050505020204" pitchFamily="18" charset="0"/>
            </a:rPr>
            <a:t>Безвозмездные поступления </a:t>
          </a:r>
          <a:endParaRPr lang="ru-RU" sz="1300" kern="1200" dirty="0">
            <a:latin typeface="Bookman Old Style" pitchFamily="18" charset="0"/>
          </a:endParaRPr>
        </a:p>
      </dsp:txBody>
      <dsp:txXfrm>
        <a:off x="1088644" y="1482162"/>
        <a:ext cx="1386153" cy="1128725"/>
      </dsp:txXfrm>
    </dsp:sp>
    <dsp:sp modelId="{DC841F8F-AC01-42EB-B8EB-E9741595CADA}">
      <dsp:nvSpPr>
        <dsp:cNvPr id="0" name=""/>
        <dsp:cNvSpPr/>
      </dsp:nvSpPr>
      <dsp:spPr>
        <a:xfrm>
          <a:off x="2304765" y="360040"/>
          <a:ext cx="1745514" cy="112872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17224,2</a:t>
          </a:r>
          <a:endParaRPr lang="ru-RU" sz="1800" kern="1200" dirty="0">
            <a:latin typeface="Bookman Old Style" pitchFamily="18" charset="0"/>
          </a:endParaRPr>
        </a:p>
      </dsp:txBody>
      <dsp:txXfrm>
        <a:off x="2304765" y="360040"/>
        <a:ext cx="1745514" cy="1128725"/>
      </dsp:txXfrm>
    </dsp:sp>
    <dsp:sp modelId="{BA96C023-F978-411E-A710-6EC80A4DCAA8}">
      <dsp:nvSpPr>
        <dsp:cNvPr id="0" name=""/>
        <dsp:cNvSpPr/>
      </dsp:nvSpPr>
      <dsp:spPr>
        <a:xfrm>
          <a:off x="2362069" y="1488765"/>
          <a:ext cx="1630907" cy="112872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anose="02050604050505020204" pitchFamily="18" charset="0"/>
            </a:rPr>
            <a:t>13356,4</a:t>
          </a:r>
          <a:endParaRPr lang="ru-RU" sz="1800" kern="1200" dirty="0">
            <a:latin typeface="Bookman Old Style" pitchFamily="18" charset="0"/>
          </a:endParaRPr>
        </a:p>
      </dsp:txBody>
      <dsp:txXfrm>
        <a:off x="2362069" y="1488765"/>
        <a:ext cx="1630907" cy="1128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AB5FE-EB91-4AA7-A831-AA7B5D15F39C}">
      <dsp:nvSpPr>
        <dsp:cNvPr id="0" name=""/>
        <dsp:cNvSpPr/>
      </dsp:nvSpPr>
      <dsp:spPr>
        <a:xfrm>
          <a:off x="0" y="-113412"/>
          <a:ext cx="8568952" cy="648071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Налоговые доходы на 2023 год предусмотрено в сумме 16319,2 тыс. руб.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-113412"/>
        <a:ext cx="8568952" cy="648071"/>
      </dsp:txXfrm>
    </dsp:sp>
    <dsp:sp modelId="{03CB85FE-ED40-4FD7-ACB1-02FF38EF2018}">
      <dsp:nvSpPr>
        <dsp:cNvPr id="0" name=""/>
        <dsp:cNvSpPr/>
      </dsp:nvSpPr>
      <dsp:spPr>
        <a:xfrm flipV="1">
          <a:off x="0" y="500095"/>
          <a:ext cx="8568952" cy="12817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AB533-CBF5-428A-8BF1-4F71DD383503}">
      <dsp:nvSpPr>
        <dsp:cNvPr id="0" name=""/>
        <dsp:cNvSpPr/>
      </dsp:nvSpPr>
      <dsp:spPr>
        <a:xfrm>
          <a:off x="0" y="716119"/>
          <a:ext cx="8568952" cy="45365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CDFD9-9331-4559-B187-F46E27539164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93AE1-A2A8-47A7-B475-C59827D75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6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4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68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93AE1-A2A8-47A7-B475-C59827D75AE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EC5-CACC-49C7-B57C-42CCEB0175B3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4E31-7FF4-4A5B-A869-D8D191950AF9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9875-3CA6-4DC0-A004-150AE5C28FA1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02" y="152786"/>
            <a:ext cx="8230197" cy="12191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902" y="1447521"/>
            <a:ext cx="8230197" cy="467805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897" y="6204333"/>
            <a:ext cx="2590600" cy="38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33700" y="6204333"/>
            <a:ext cx="3582047" cy="38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0868" y="6182282"/>
            <a:ext cx="609202" cy="456780"/>
          </a:xfrm>
        </p:spPr>
        <p:txBody>
          <a:bodyPr/>
          <a:lstStyle>
            <a:lvl1pPr>
              <a:defRPr/>
            </a:lvl1pPr>
          </a:lstStyle>
          <a:p>
            <a:fld id="{F1EBAF45-6871-4C86-A8CA-E13AEF826D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D7A-754D-4A78-867E-3F3EE115D0B5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A427-294A-411A-8900-CD563F77BA8D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D9189-0927-44A3-9DEF-3709A8FA2272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53F8-0E27-41E7-9294-E14275694883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282C-2020-446B-BFC8-A9FADECD3428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1CD1-D655-476A-AA22-A3DEA5EDC2D9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6378-8554-4D4A-8C3B-26EE4F036F51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DFF9-3F76-4BC3-9453-3709A9B84815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5EB8BB-CEA4-43A4-B98F-F36A8A81133A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  <p:sldLayoutId id="2147484390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o33marks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osinovskoe.mo64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5892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проекту решения Совета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Саратовской области                                      «О бюджете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на 2023 год и на плановый период 2024 и 2025 годов»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игматулинаои\Desktop\для презентации\Герб Маркс -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0080" cy="8640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C:\Users\%D0%97%D0%B5%D0%BB%D0%B5%D0%BD%D0%BA%D0%B8%D0%BD%D0%B0 %D0%9E%D0%9C\Desktop\_%D0%BF%D1%80%D0%BE%D0%B5%D1%82 %D0%BD%D0%B0 2023-2025 %D0%B3\i 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C:\Users\%D0%97%D0%B5%D0%BB%D0%B5%D0%BD%D0%BA%D0%B8%D0%BD%D0%B0 %D0%9E%D0%9C\Desktop\_%D0%BF%D1%80%D0%BE%D0%B5%D1%82 %D0%BD%D0%B0 2023-2025 %D0%B3\i (2)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7504"/>
            <a:ext cx="7776864" cy="488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914400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7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cap="none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cap="none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38516"/>
              </p:ext>
            </p:extLst>
          </p:nvPr>
        </p:nvGraphicFramePr>
        <p:xfrm>
          <a:off x="251520" y="928670"/>
          <a:ext cx="8712968" cy="56024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68685">
                  <a:extLst>
                    <a:ext uri="{9D8B030D-6E8A-4147-A177-3AD203B41FA5}">
                      <a16:colId xmlns:a16="http://schemas.microsoft.com/office/drawing/2014/main" xmlns="" val="838205635"/>
                    </a:ext>
                  </a:extLst>
                </a:gridCol>
                <a:gridCol w="1155357">
                  <a:extLst>
                    <a:ext uri="{9D8B030D-6E8A-4147-A177-3AD203B41FA5}">
                      <a16:colId xmlns:a16="http://schemas.microsoft.com/office/drawing/2014/main" xmlns="" val="936727024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xmlns="" val="3819885781"/>
                    </a:ext>
                  </a:extLst>
                </a:gridCol>
                <a:gridCol w="1010594">
                  <a:extLst>
                    <a:ext uri="{9D8B030D-6E8A-4147-A177-3AD203B41FA5}">
                      <a16:colId xmlns:a16="http://schemas.microsoft.com/office/drawing/2014/main" xmlns="" val="1981326211"/>
                    </a:ext>
                  </a:extLst>
                </a:gridCol>
              </a:tblGrid>
              <a:tr h="776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br>
                        <a:rPr lang="ru-RU" sz="1000" b="1" u="none" strike="noStrike" dirty="0">
                          <a:effectLst/>
                        </a:rPr>
                      </a:br>
                      <a:r>
                        <a:rPr lang="ru-RU" sz="1000" b="1" u="none" strike="noStrike" dirty="0">
                          <a:effectLst/>
                        </a:rPr>
                        <a:t>статей доходов</a:t>
                      </a:r>
                      <a:br>
                        <a:rPr lang="ru-RU" sz="1000" b="1" u="none" strike="noStrike" dirty="0">
                          <a:effectLst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2023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год,   </a:t>
                      </a: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  тыс</a:t>
                      </a:r>
                      <a:r>
                        <a:rPr lang="ru-RU" sz="1000" b="1" u="none" strike="noStrike" dirty="0">
                          <a:effectLst/>
                        </a:rPr>
                        <a:t>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2024 год,               </a:t>
                      </a: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   тыс. руб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2025 год,                       тыс.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05990"/>
                  </a:ext>
                </a:extLst>
              </a:tr>
              <a:tr h="2588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230,7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254,3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4030538"/>
                  </a:ext>
                </a:extLst>
              </a:tr>
              <a:tr h="517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1000" u="none" strike="noStrike" dirty="0" smtClean="0">
                          <a:effectLst/>
                        </a:rPr>
                        <a:t>дотации бюджетам сельских поселений на выравнивание бюджетной обеспеченности за счет субвенций областного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88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Субсидии бюджетам бюджетной системы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11865,0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9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</a:rPr>
                        <a:t>Субсидии на обеспечение дорожной деятельности в отношении автомобильных дорог общего пользования местного значения в границах населенных пунктов сельских поселений за счет средств областного дорожного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88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</a:rPr>
                        <a:t>Иные межбюджетные трансферты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902,6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1673262"/>
                  </a:ext>
                </a:extLst>
              </a:tr>
              <a:tr h="744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- межбюджетные трансферты, передаваемые бюджетам </a:t>
                      </a:r>
                      <a:r>
                        <a:rPr lang="ru-RU" sz="1000" u="none" strike="noStrike" dirty="0" smtClean="0">
                          <a:effectLst/>
                        </a:rPr>
                        <a:t>сельских </a:t>
                      </a:r>
                      <a:r>
                        <a:rPr lang="ru-RU" sz="1000" u="none" strike="noStrike" dirty="0">
                          <a:effectLst/>
                        </a:rPr>
                        <a:t>поселений из бюджетов муниципальных </a:t>
                      </a:r>
                      <a:r>
                        <a:rPr lang="ru-RU" sz="1000" u="none" strike="noStrike" dirty="0" smtClean="0">
                          <a:effectLst/>
                        </a:rPr>
                        <a:t>районов </a:t>
                      </a:r>
                      <a:r>
                        <a:rPr lang="ru-RU" sz="1000" u="none" strike="noStrike" dirty="0">
                          <a:effectLst/>
                        </a:rPr>
                        <a:t>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598194"/>
                  </a:ext>
                </a:extLst>
              </a:tr>
              <a:tr h="594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-межбюджетные трансферты, передаваемые бюджетам сельских поселений на осуществление дорожной деятельности за счет средств муниципального дорожного фонда района.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45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</a:t>
                      </a:r>
                      <a:r>
                        <a:rPr lang="ru-RU" sz="1000" b="0" i="0" u="none" strike="noStrike" dirty="0" smtClean="0">
                          <a:latin typeface="+mn-lt"/>
                        </a:rPr>
                        <a:t>межбюджетные </a:t>
                      </a:r>
                      <a:r>
                        <a:rPr lang="ru-RU" sz="1000" b="0" i="0" u="none" strike="noStrike" dirty="0">
                          <a:latin typeface="+mn-lt"/>
                        </a:rPr>
                        <a:t>трансферты, передаваемые бюджетам сельских поселений на осуществление органами местного самоуправления полномочий по утверждению генеральных планов поселений, правил землепользования и застройки, утверждению местных нормативов градостроительного проектирования в соответствии с заключенными соглашениями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29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+mn-lt"/>
                        </a:rPr>
                        <a:t>Прочие безвозмездные поступления в бюджеты муниципальных образований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      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13356,4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984,3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196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32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1208"/>
          </a:xfrm>
          <a:solidFill>
            <a:srgbClr val="2FA6FF"/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Расходы бюджета </a:t>
            </a:r>
            <a:r>
              <a:rPr lang="ru-RU" sz="24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Осиновского</a:t>
            </a:r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 МО</a:t>
            </a:r>
            <a:endParaRPr lang="ru-RU" sz="24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00108"/>
            <a:ext cx="8991600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 Расходы бюджета на 2023 год предусмотрены в сумме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30 580,6 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тыс. руб. 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9324827"/>
              </p:ext>
            </p:extLst>
          </p:nvPr>
        </p:nvGraphicFramePr>
        <p:xfrm>
          <a:off x="179512" y="2060848"/>
          <a:ext cx="8840690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85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по разделам и подразделам бюджета </a:t>
            </a:r>
            <a:r>
              <a:rPr lang="ru-RU" sz="20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</a:t>
            </a:r>
            <a:endParaRPr lang="ru-RU" sz="20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686"/>
              </p:ext>
            </p:extLst>
          </p:nvPr>
        </p:nvGraphicFramePr>
        <p:xfrm>
          <a:off x="357158" y="928670"/>
          <a:ext cx="8272047" cy="508645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747314"/>
                <a:gridCol w="1273333"/>
                <a:gridCol w="1236424"/>
                <a:gridCol w="1014976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9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527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власти и представительных органов муниципальных образований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650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17457,6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54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45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30580,6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17736,1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17849,3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14146"/>
              </p:ext>
            </p:extLst>
          </p:nvPr>
        </p:nvGraphicFramePr>
        <p:xfrm>
          <a:off x="142844" y="785794"/>
          <a:ext cx="8629237" cy="50654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107979"/>
                <a:gridCol w="1172642"/>
                <a:gridCol w="1289813"/>
                <a:gridCol w="1058803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9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«Развитие местного самоуправления в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Осиновском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муниципальном образовании»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52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первичных мер пожарной безопасности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4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"Ремонт и содержание автомобильных дорог местного значения и искусственных сооружений на них в границах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16957,6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"Территориальное  развитие (градостроительство и землеустройство)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Марксовского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 «По обеспечению питьевой водой населения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"Устойчивое развитие сельских территорий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"Благоустройство населенных пунктов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Осиновского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"Социальная поддержка отдельных категорий граждан, проживающих в 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Осиновском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муниципальном образовании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8888,0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936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Источники финансирования дефицита бюджета </a:t>
            </a:r>
            <a:r>
              <a:rPr lang="ru-RU" sz="2000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Осиновского</a:t>
            </a:r>
            <a:r>
              <a:rPr lang="ru-RU" sz="2000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 муниципального образования на 2023 год и на плановый период                    2024 и 2025 годов</a:t>
            </a:r>
            <a:r>
              <a:rPr lang="ru-RU" sz="19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9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endParaRPr lang="ru-RU" sz="19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02633938"/>
              </p:ext>
            </p:extLst>
          </p:nvPr>
        </p:nvGraphicFramePr>
        <p:xfrm>
          <a:off x="500034" y="1447800"/>
          <a:ext cx="7715303" cy="4678364"/>
        </p:xfrm>
        <a:graphic>
          <a:graphicData uri="http://schemas.openxmlformats.org/drawingml/2006/table">
            <a:tbl>
              <a:tblPr/>
              <a:tblGrid>
                <a:gridCol w="3198662"/>
                <a:gridCol w="1332071"/>
                <a:gridCol w="1592285"/>
                <a:gridCol w="1592285"/>
              </a:tblGrid>
              <a:tr h="328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Наименование источника внутреннего финансирования дефицита бюджета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63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Источники внутреннего финансирования дефицитов бюджетов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Получение кредитов от других бюджетов бюджетной системы Российской Федерации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1000,0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Получение кредитов от других бюджетов бюджетной системы Российской Федерации бюджетами  поселений в валюте Российской Федерации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1000,0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-1000,0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Погашение бюджетных кредитов, полученных от других бюджетов бюджетной системы Российской Федерации бюджетами  поселений в валюте Российской Федерации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-1000,0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Изменение остатков средств на счетах по учету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средств бюджета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Уменьшение остатков средств бюджетов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Уменьшение прочих остатков средств бюджетов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Уменьшение прочих остатков денежных средств бюджета муниципального образования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6549" marR="5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9502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</a:rPr>
              <a:t>Комитет финансов администрации </a:t>
            </a:r>
            <a:r>
              <a:rPr lang="ru-RU" b="1" dirty="0" err="1">
                <a:latin typeface="Times New Roman" pitchFamily="18" charset="0"/>
              </a:rPr>
              <a:t>Марксовского</a:t>
            </a:r>
            <a:r>
              <a:rPr lang="ru-RU" b="1" dirty="0">
                <a:latin typeface="Times New Roman" pitchFamily="18" charset="0"/>
              </a:rPr>
              <a:t> муниципального района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Адрес: 413090, Саратовская область, 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г. Маркс, пр. Ленина, д. 20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Электронная почта: </a:t>
            </a:r>
            <a:r>
              <a:rPr lang="en-US" b="1" dirty="0">
                <a:latin typeface="Times New Roman" pitchFamily="18" charset="0"/>
                <a:hlinkClick r:id="rId2"/>
              </a:rPr>
              <a:t>fo33marks@mail</a:t>
            </a:r>
            <a:r>
              <a:rPr lang="ru-RU" b="1" dirty="0">
                <a:latin typeface="Times New Roman" pitchFamily="18" charset="0"/>
                <a:hlinkClick r:id="rId2"/>
              </a:rPr>
              <a:t>.</a:t>
            </a:r>
            <a:r>
              <a:rPr lang="en-US" b="1" dirty="0" err="1">
                <a:latin typeface="Times New Roman" pitchFamily="18" charset="0"/>
                <a:hlinkClick r:id="rId2"/>
              </a:rPr>
              <a:t>ru</a:t>
            </a:r>
            <a:r>
              <a:rPr lang="en-US" b="1" dirty="0">
                <a:latin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График работы: с 8.00 до 17.00 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(обед с 13.00 до 14.00)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Ответственные за формирование бюджета для граждан: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- председатель комитета финансов </a:t>
            </a:r>
            <a:r>
              <a:rPr lang="ru-RU" b="1" dirty="0" err="1">
                <a:latin typeface="Times New Roman" pitchFamily="18" charset="0"/>
              </a:rPr>
              <a:t>Чалбушева</a:t>
            </a:r>
            <a:r>
              <a:rPr lang="ru-RU" b="1" dirty="0">
                <a:latin typeface="Times New Roman" pitchFamily="18" charset="0"/>
              </a:rPr>
              <a:t> Светлана Валентиновна, </a:t>
            </a:r>
            <a:endParaRPr lang="en-US" b="1" dirty="0">
              <a:latin typeface="Times New Roman" pitchFamily="18" charset="0"/>
            </a:endParaRPr>
          </a:p>
          <a:p>
            <a:pPr lvl="0" algn="ctr"/>
            <a:r>
              <a:rPr lang="ru-RU" b="1" dirty="0">
                <a:latin typeface="Times New Roman" pitchFamily="18" charset="0"/>
              </a:rPr>
              <a:t>телефон 8 (84567) 5-12-03;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- отдел местных бюджетов, телефон 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8 (84567) 5-14-47</a:t>
            </a:r>
            <a:r>
              <a:rPr lang="en-US" b="1" dirty="0">
                <a:latin typeface="Times New Roman" pitchFamily="18" charset="0"/>
              </a:rPr>
              <a:t>, 5-50-29</a:t>
            </a:r>
            <a:r>
              <a:rPr lang="ru-RU" b="1" dirty="0">
                <a:latin typeface="Times New Roman" pitchFamily="18" charset="0"/>
              </a:rPr>
              <a:t>.</a:t>
            </a:r>
          </a:p>
          <a:p>
            <a:pPr lvl="0" algn="ctr"/>
            <a:endParaRPr lang="ru-RU" b="1" dirty="0">
              <a:latin typeface="Times New Roman" pitchFamily="18" charset="0"/>
            </a:endParaRPr>
          </a:p>
          <a:p>
            <a:pPr lvl="0" algn="ctr"/>
            <a:endParaRPr lang="ru-RU" b="1" dirty="0">
              <a:latin typeface="Times New Roman" pitchFamily="18" charset="0"/>
            </a:endParaRPr>
          </a:p>
          <a:p>
            <a:pPr lvl="0" algn="ctr"/>
            <a:endParaRPr lang="ru-RU" b="1" dirty="0">
              <a:latin typeface="Times New Roman" pitchFamily="18" charset="0"/>
            </a:endParaRPr>
          </a:p>
          <a:p>
            <a:pPr lvl="0" algn="ctr"/>
            <a:r>
              <a:rPr lang="ru-RU" b="1" dirty="0">
                <a:latin typeface="Times New Roman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8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92797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образования!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целях повышения прозрачности, открытости бюджета и бюджетного процесса в нашем муниципальном образовании, предоставляем вашему вниманию «Бюджет для граждан» к проекту решения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района                  «О бюджете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на 2023 год и на плановый период 2024 и 2025 годов».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решения размещено на сайте </a:t>
            </a:r>
            <a:r>
              <a:rPr lang="en-US" sz="1600" dirty="0" smtClean="0"/>
              <a:t>    </a:t>
            </a:r>
            <a:r>
              <a:rPr lang="en-US" sz="1600" dirty="0" smtClean="0">
                <a:hlinkClick r:id="rId2"/>
              </a:rPr>
              <a:t>http://osinovskoe.mo64.ru/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Надеемся, что «Бюджет для граждан» будет для вас полезен: познакомит с информацией о доходах, расходах и их главных направлениях (распределение по муниципальным программам и общественно значимым проектам, реализуемых на территории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МО); повысит гражданский уровень общественного участия в бюджетном процессе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С уважением,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Глава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муниципального образования                                                                                          О.В. Иванова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официальный сайт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/>
              <a:t>  </a:t>
            </a:r>
            <a:r>
              <a:rPr lang="en-US" sz="1400" dirty="0" smtClean="0">
                <a:hlinkClick r:id="rId2"/>
              </a:rPr>
              <a:t>http://osinovskoe.mo64.ru/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Зеленкина ОМ\Desktop\_проет на 2023-2025 г\_Бюджет для граждан (к проекту решения на 2023-2025)\Осин. иниц. ул.Почтовая\1661923576_20220715_1537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73409"/>
            <a:ext cx="2703917" cy="202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72452" cy="8120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 бюджета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836712"/>
            <a:ext cx="4257676" cy="578645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включают в себя: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поступления от уплаты налогов, установленных законодательством Российской Федерации о налогах и сборах и местных налогов.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доля налоговых доходов приходится на налог на доходы физических лиц.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поступления доходов от использования муниципального имущества, от продажи имущества и иные неналоговые доходы.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денежные средства поступающие из бюджета Саратовской области и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 в виде субсидий, субвенций и иных межбюджетных трансфертов (носят целевой характер), а также от физических и юридических лиц, в том числе добровольные пожертвования.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образования– дотационный. Дотация на выравнивание бюджетной обеспеченности за счет субвенций областного бюджета на 2023   год предусмотрена в сумме 230,7 тыс. руб.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2023 год предусмотрена Субсидия на обеспечение дорожной деятельности в отношении автомобильных дорог общего пользования местного значения в границах населенных пунктов сельских поселений за счет средств областного дорожного фонда в сумме 11865,0 тыс. руб.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_Бюджет для граждан по поселениям на 2022-2024 г\budg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758" y="3714752"/>
            <a:ext cx="4391242" cy="29289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655620"/>
          </a:xfrm>
        </p:spPr>
        <p:txBody>
          <a:bodyPr>
            <a:noAutofit/>
          </a:bodyPr>
          <a:lstStyle/>
          <a:p>
            <a:pPr algn="ctr"/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 политики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на 2023 год и на плановый период 2024 и 2025 годы.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4114800" cy="4785395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Налоговая политика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/>
              <a:t>1.Расширение  налогооблагаемой  базы  по  имущественным налогам, в том числе за счет выявления  правообладателей   ранее учтенных объектов недвижимости  в  рамках  реализации  Федерального  закона от 30 декабря 2020 года N 518-ФЗ  «О внесении изменений в отдельные законодательные акты Российской Федерации», а также путем проведения кадастровой оценки;</a:t>
            </a:r>
          </a:p>
          <a:p>
            <a:r>
              <a:rPr lang="ru-RU" i="1" dirty="0" smtClean="0"/>
              <a:t>2.Проведение мероприятий, направленных на легализацию заработной платы, в целях увеличения поступлений налога на доходы физических лиц;</a:t>
            </a:r>
          </a:p>
          <a:p>
            <a:r>
              <a:rPr lang="ru-RU" i="1" dirty="0" smtClean="0"/>
              <a:t>3.Привлечение инвестиций в реальный сектор экономики.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32040" y="1340768"/>
            <a:ext cx="3754760" cy="478539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Бюджетная политика.</a:t>
            </a:r>
          </a:p>
          <a:p>
            <a:pPr algn="ctr"/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i="1" dirty="0" smtClean="0"/>
              <a:t>1.Приоритизация  расходов  в  целях  финансового  обеспечения обязательств, связанных  с  достижением  целевых  показателей муниципальных  программ;  </a:t>
            </a:r>
          </a:p>
          <a:p>
            <a:pPr>
              <a:buNone/>
            </a:pPr>
            <a:r>
              <a:rPr lang="ru-RU" sz="3500" i="1" dirty="0" smtClean="0"/>
              <a:t>2.Применение  предусмотренных  федеральным  законодательством конкурентных способов осуществления закупок товаров, работ и услуг  для обеспечения государственных и муниципальных нужд, образующих экономию  бюджетных  средств  при  сохранении  качественных характеристик приобретаемых товаров, работ и услуг; </a:t>
            </a:r>
          </a:p>
          <a:p>
            <a:pPr>
              <a:buNone/>
            </a:pPr>
            <a:r>
              <a:rPr lang="ru-RU" sz="3500" i="1" dirty="0" smtClean="0"/>
              <a:t>3.Обеспечение  публичности  информации  о  субсидиях, предоставляемых из бюджетов бюджетной системы с учетом актуальных требований бюджетного законодательства Российской Федерации</a:t>
            </a:r>
            <a:r>
              <a:rPr lang="ru-RU" i="1" dirty="0" smtClean="0"/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46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07612"/>
              </p:ext>
            </p:extLst>
          </p:nvPr>
        </p:nvGraphicFramePr>
        <p:xfrm>
          <a:off x="251520" y="646330"/>
          <a:ext cx="8892481" cy="618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3"/>
                <a:gridCol w="2126182"/>
                <a:gridCol w="953116"/>
                <a:gridCol w="1026433"/>
                <a:gridCol w="1144310"/>
                <a:gridCol w="1080120"/>
                <a:gridCol w="1148135"/>
                <a:gridCol w="1047602"/>
              </a:tblGrid>
              <a:tr h="119817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Единица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Отчет за 2021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итоги до конца 2022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 на 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 на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r>
                        <a:rPr lang="ru-RU" baseline="0" dirty="0" smtClean="0"/>
                        <a:t> на 2025 год</a:t>
                      </a:r>
                      <a:endParaRPr lang="ru-RU" dirty="0"/>
                    </a:p>
                  </a:txBody>
                  <a:tcPr/>
                </a:tc>
              </a:tr>
              <a:tr h="737338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Объем валовой продукции с/х во всех категориях хозяйств в действующих ценах каждого года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тыс. руб.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1250000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1945800,0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2157000,0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2287800,0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2422000,0</a:t>
                      </a:r>
                      <a:endParaRPr lang="ru-RU" sz="1050" dirty="0"/>
                    </a:p>
                  </a:txBody>
                  <a:tcPr/>
                </a:tc>
              </a:tr>
              <a:tr h="122121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Доходы, уменьшенные на величину расходов в соответствии</a:t>
                      </a:r>
                      <a:r>
                        <a:rPr lang="ru-RU" sz="1050" baseline="0" dirty="0" smtClean="0"/>
                        <a:t> со ст.346.5 Налогового кодекса РФ, с/х товаропроизводителей, перешедших на уплату единого с/х налога, всего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/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192311,0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smtClean="0"/>
                        <a:t>196157,0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200865,0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206489,0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213097,0</a:t>
                      </a:r>
                      <a:endParaRPr lang="ru-RU" sz="1050" dirty="0"/>
                    </a:p>
                  </a:txBody>
                  <a:tcPr/>
                </a:tc>
              </a:tr>
              <a:tr h="414753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Оборот розничной торговли,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187528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207047,0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233776,0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257388,0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278210,0</a:t>
                      </a:r>
                      <a:endParaRPr lang="ru-RU" sz="1050" dirty="0"/>
                    </a:p>
                  </a:txBody>
                  <a:tcPr/>
                </a:tc>
              </a:tr>
              <a:tr h="45849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Численность работающих, всего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459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447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451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455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463</a:t>
                      </a:r>
                      <a:endParaRPr lang="ru-RU" sz="1050" dirty="0"/>
                    </a:p>
                  </a:txBody>
                  <a:tcPr/>
                </a:tc>
              </a:tr>
              <a:tr h="105992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Фонд оплаты труда работающих, всего (включая данные по сотрудникам УВД, УГПС, юстиции и приравненным</a:t>
                      </a:r>
                      <a:r>
                        <a:rPr lang="ru-RU" sz="1050" baseline="0" dirty="0" smtClean="0"/>
                        <a:t> к ним категориям военнослужащим)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180704,0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196967,0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218830,0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239843,0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259823,0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</a:tr>
              <a:tr h="414753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Среднемесячная заработная плата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32784,2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36758,5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40397,5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43927,2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46791,6</a:t>
                      </a:r>
                      <a:endParaRPr lang="ru-RU" sz="1050" dirty="0"/>
                    </a:p>
                  </a:txBody>
                  <a:tcPr/>
                </a:tc>
              </a:tr>
              <a:tr h="414753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Численность детей до 18 лет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794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782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771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759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smtClean="0"/>
                        <a:t>741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r>
              <a:rPr lang="ru-RU" sz="24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758253"/>
              </p:ext>
            </p:extLst>
          </p:nvPr>
        </p:nvGraphicFramePr>
        <p:xfrm>
          <a:off x="395536" y="1340768"/>
          <a:ext cx="8064895" cy="512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757"/>
                <a:gridCol w="1657864"/>
                <a:gridCol w="1573637"/>
                <a:gridCol w="1573637"/>
              </a:tblGrid>
              <a:tr h="11584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 2023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на 2024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на 2025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4241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95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30580,6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17736,1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17849,3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17224,2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17416,0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16865,0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6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/профицит (+)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дефицитов бюджета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из других бюджетов бюджетной системы Российской Федерации, бюджетами сельских поселений в валюте Российской Федерации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Федерации, бюджетами сельских поселений в валюте Российской Федерации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13356,4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30580,6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1000,0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320,1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17736,1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984,3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17849,3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2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08490" y="0"/>
            <a:ext cx="35560" cy="737870"/>
          </a:xfrm>
          <a:custGeom>
            <a:avLst/>
            <a:gdLst/>
            <a:ahLst/>
            <a:cxnLst/>
            <a:rect l="l" t="t" r="r" b="b"/>
            <a:pathLst>
              <a:path w="35559" h="737870">
                <a:moveTo>
                  <a:pt x="0" y="737362"/>
                </a:moveTo>
                <a:lnTo>
                  <a:pt x="35509" y="737362"/>
                </a:lnTo>
                <a:lnTo>
                  <a:pt x="35509" y="0"/>
                </a:lnTo>
                <a:lnTo>
                  <a:pt x="0" y="0"/>
                </a:lnTo>
                <a:lnTo>
                  <a:pt x="0" y="737362"/>
                </a:lnTo>
                <a:close/>
              </a:path>
            </a:pathLst>
          </a:custGeom>
          <a:solidFill>
            <a:srgbClr val="006FC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0" y="-285776"/>
            <a:ext cx="9144000" cy="908720"/>
          </a:xfrm>
          <a:custGeom>
            <a:avLst/>
            <a:gdLst/>
            <a:ahLst/>
            <a:cxnLst/>
            <a:rect l="l" t="t" r="r" b="b"/>
            <a:pathLst>
              <a:path w="8425180" h="737870">
                <a:moveTo>
                  <a:pt x="0" y="737323"/>
                </a:moveTo>
                <a:lnTo>
                  <a:pt x="8424926" y="737323"/>
                </a:lnTo>
                <a:lnTo>
                  <a:pt x="8424926" y="0"/>
                </a:lnTo>
                <a:lnTo>
                  <a:pt x="0" y="0"/>
                </a:lnTo>
                <a:lnTo>
                  <a:pt x="0" y="73732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0" y="142852"/>
            <a:ext cx="9144000" cy="441788"/>
          </a:xfrm>
          <a:prstGeom prst="rect">
            <a:avLst/>
          </a:prstGeom>
        </p:spPr>
        <p:txBody>
          <a:bodyPr vert="horz" wrap="square" lIns="0" tIns="71755" rIns="0" bIns="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err="1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Осиновского</a:t>
            </a:r>
            <a:r>
              <a:rPr lang="ru-RU" sz="240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6633349"/>
            <a:ext cx="9144000" cy="70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-46111" y="6494070"/>
            <a:ext cx="9144000" cy="24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18"/>
          <p:cNvSpPr/>
          <p:nvPr/>
        </p:nvSpPr>
        <p:spPr>
          <a:xfrm>
            <a:off x="0" y="67904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2007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object 119"/>
          <p:cNvSpPr/>
          <p:nvPr/>
        </p:nvSpPr>
        <p:spPr>
          <a:xfrm>
            <a:off x="0" y="6561342"/>
            <a:ext cx="9144000" cy="72390"/>
          </a:xfrm>
          <a:custGeom>
            <a:avLst/>
            <a:gdLst/>
            <a:ahLst/>
            <a:cxnLst/>
            <a:rect l="l" t="t" r="r" b="b"/>
            <a:pathLst>
              <a:path w="9144000" h="72390">
                <a:moveTo>
                  <a:pt x="0" y="72007"/>
                </a:moveTo>
                <a:lnTo>
                  <a:pt x="9144000" y="72007"/>
                </a:lnTo>
                <a:lnTo>
                  <a:pt x="9144000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37"/>
          <p:cNvSpPr txBox="1"/>
          <p:nvPr/>
        </p:nvSpPr>
        <p:spPr>
          <a:xfrm>
            <a:off x="0" y="2428868"/>
            <a:ext cx="250029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solidFill>
                  <a:srgbClr val="002060"/>
                </a:solidFill>
                <a:latin typeface="Arial"/>
                <a:cs typeface="Arial"/>
              </a:rPr>
              <a:t>Доходы бюджета на 2023 год, тыс. руб.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4" name="object 25"/>
          <p:cNvSpPr txBox="1"/>
          <p:nvPr/>
        </p:nvSpPr>
        <p:spPr>
          <a:xfrm>
            <a:off x="2104148" y="2180927"/>
            <a:ext cx="578342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400" b="1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b="1" dirty="0">
              <a:latin typeface="Arial"/>
              <a:cs typeface="Arial"/>
            </a:endParaRPr>
          </a:p>
        </p:txBody>
      </p:sp>
      <p:graphicFrame>
        <p:nvGraphicFramePr>
          <p:cNvPr id="74" name="Диаграмма 73"/>
          <p:cNvGraphicFramePr/>
          <p:nvPr>
            <p:extLst>
              <p:ext uri="{D42A27DB-BD31-4B8C-83A1-F6EECF244321}">
                <p14:modId xmlns:p14="http://schemas.microsoft.com/office/powerpoint/2010/main" val="1227376539"/>
              </p:ext>
            </p:extLst>
          </p:nvPr>
        </p:nvGraphicFramePr>
        <p:xfrm>
          <a:off x="4067944" y="3212976"/>
          <a:ext cx="50760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object 25"/>
          <p:cNvSpPr txBox="1"/>
          <p:nvPr/>
        </p:nvSpPr>
        <p:spPr>
          <a:xfrm>
            <a:off x="6732240" y="5085184"/>
            <a:ext cx="5783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Arial"/>
                <a:cs typeface="Arial"/>
              </a:rPr>
              <a:t>56,3%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52" name="object 25"/>
          <p:cNvSpPr txBox="1"/>
          <p:nvPr/>
        </p:nvSpPr>
        <p:spPr>
          <a:xfrm>
            <a:off x="6084168" y="4005064"/>
            <a:ext cx="7756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Arial"/>
                <a:cs typeface="Arial"/>
              </a:rPr>
              <a:t>43,7%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60032" y="6021288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164288" y="6334780"/>
            <a:ext cx="808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62" name="object 37"/>
          <p:cNvSpPr txBox="1"/>
          <p:nvPr/>
        </p:nvSpPr>
        <p:spPr>
          <a:xfrm>
            <a:off x="5572132" y="2357430"/>
            <a:ext cx="328614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solidFill>
                  <a:srgbClr val="002060"/>
                </a:solidFill>
                <a:latin typeface="Arial"/>
                <a:cs typeface="Arial"/>
              </a:rPr>
              <a:t>Структура доходной части на 2023 год, %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44186" y="5401220"/>
            <a:ext cx="832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+mj-lt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val="3806271150"/>
              </p:ext>
            </p:extLst>
          </p:nvPr>
        </p:nvGraphicFramePr>
        <p:xfrm>
          <a:off x="179512" y="3429000"/>
          <a:ext cx="39604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0" y="8367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Доходная часть бюджета с учетом безвозмездных поступлений на 2023 год предусмотрена в сумме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30 580,6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09549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136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6418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40739563"/>
              </p:ext>
            </p:extLst>
          </p:nvPr>
        </p:nvGraphicFramePr>
        <p:xfrm>
          <a:off x="0" y="2204864"/>
          <a:ext cx="89644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83892913"/>
              </p:ext>
            </p:extLst>
          </p:nvPr>
        </p:nvGraphicFramePr>
        <p:xfrm>
          <a:off x="285720" y="214290"/>
          <a:ext cx="8568952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4241320"/>
              </p:ext>
            </p:extLst>
          </p:nvPr>
        </p:nvGraphicFramePr>
        <p:xfrm>
          <a:off x="323528" y="1052736"/>
          <a:ext cx="7992888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Группа 4"/>
          <p:cNvGrpSpPr/>
          <p:nvPr/>
        </p:nvGrpSpPr>
        <p:grpSpPr>
          <a:xfrm>
            <a:off x="285720" y="142852"/>
            <a:ext cx="8568952" cy="648071"/>
            <a:chOff x="0" y="-113412"/>
            <a:chExt cx="8568952" cy="64807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0" y="-113412"/>
              <a:ext cx="8568952" cy="648071"/>
            </a:xfrm>
            <a:prstGeom prst="rect">
              <a:avLst/>
            </a:prstGeom>
            <a:sp3d prstMaterial="plastic">
              <a:bevelT w="127000" h="25400" prst="relaxedInset"/>
              <a:bevelB w="88900" h="121750" prst="angle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-113412"/>
              <a:ext cx="8568952" cy="648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Неналоговые доходы на 2023 год предусмотрено в сумме 905,0 тыс. руб.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2" descr="C:\Users\Плетюхова ВА\Desktop\для бюджета для граждан\scale_1200 (1)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59424" y="4907280"/>
            <a:ext cx="3084576" cy="19507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9814</TotalTime>
  <Words>1404</Words>
  <Application>Microsoft Office PowerPoint</Application>
  <PresentationFormat>Экран (4:3)</PresentationFormat>
  <Paragraphs>380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Презентация PowerPoint</vt:lpstr>
      <vt:lpstr>Презентация PowerPoint</vt:lpstr>
      <vt:lpstr>Структура доходной части  бюджета Осиновского муниципального образования</vt:lpstr>
      <vt:lpstr> Основные направления бюджетной и налоговой  политики Осиновского муниципального образования на 2023 год и на плановый период 2024 и 2025 годы.</vt:lpstr>
      <vt:lpstr>Презентация PowerPoint</vt:lpstr>
      <vt:lpstr>Основные параметры проекта бюджета Осиновского муниципального образования</vt:lpstr>
      <vt:lpstr>Доходы бюджета Осиновского муниципального образования</vt:lpstr>
      <vt:lpstr>Презентация PowerPoint</vt:lpstr>
      <vt:lpstr>Презентация PowerPoint</vt:lpstr>
      <vt:lpstr>Презентация PowerPoint</vt:lpstr>
      <vt:lpstr>Расходы бюджета Осиновского МО</vt:lpstr>
      <vt:lpstr>Структура расходов по разделам и подразделам бюджета Осиновского МО</vt:lpstr>
      <vt:lpstr>Презентация PowerPoint</vt:lpstr>
      <vt:lpstr>      Источники финансирования дефицита бюджета Осиновского  муниципального образования на 2023 год и на плановый период                    2024 и 2025 годов    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Зеленкина ОМ</cp:lastModifiedBy>
  <cp:revision>1535</cp:revision>
  <cp:lastPrinted>2020-11-19T11:25:15Z</cp:lastPrinted>
  <dcterms:created xsi:type="dcterms:W3CDTF">2018-12-26T12:16:27Z</dcterms:created>
  <dcterms:modified xsi:type="dcterms:W3CDTF">2022-11-11T10:17:20Z</dcterms:modified>
</cp:coreProperties>
</file>